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62" r:id="rId4"/>
    <p:sldId id="263" r:id="rId5"/>
    <p:sldId id="264" r:id="rId6"/>
    <p:sldId id="259" r:id="rId7"/>
    <p:sldId id="260" r:id="rId8"/>
    <p:sldId id="261" r:id="rId9"/>
    <p:sldId id="265" r:id="rId10"/>
    <p:sldId id="266" r:id="rId11"/>
    <p:sldId id="267" r:id="rId12"/>
    <p:sldId id="270" r:id="rId13"/>
    <p:sldId id="271" r:id="rId14"/>
    <p:sldId id="268" r:id="rId15"/>
    <p:sldId id="272" r:id="rId16"/>
    <p:sldId id="273" r:id="rId17"/>
    <p:sldId id="274" r:id="rId18"/>
    <p:sldId id="269" r:id="rId19"/>
    <p:sldId id="275" r:id="rId20"/>
    <p:sldId id="280" r:id="rId21"/>
    <p:sldId id="282" r:id="rId22"/>
    <p:sldId id="283" r:id="rId23"/>
    <p:sldId id="281" r:id="rId24"/>
    <p:sldId id="284" r:id="rId25"/>
    <p:sldId id="285" r:id="rId26"/>
    <p:sldId id="287" r:id="rId27"/>
    <p:sldId id="290" r:id="rId28"/>
    <p:sldId id="288" r:id="rId29"/>
    <p:sldId id="289" r:id="rId30"/>
    <p:sldId id="286" r:id="rId31"/>
    <p:sldId id="276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77" r:id="rId41"/>
    <p:sldId id="299" r:id="rId42"/>
    <p:sldId id="300" r:id="rId43"/>
    <p:sldId id="301" r:id="rId44"/>
    <p:sldId id="302" r:id="rId45"/>
    <p:sldId id="332" r:id="rId46"/>
    <p:sldId id="304" r:id="rId47"/>
    <p:sldId id="305" r:id="rId48"/>
    <p:sldId id="306" r:id="rId49"/>
    <p:sldId id="308" r:id="rId50"/>
    <p:sldId id="309" r:id="rId51"/>
    <p:sldId id="310" r:id="rId52"/>
    <p:sldId id="312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1" autoAdjust="0"/>
    <p:restoredTop sz="58085" autoAdjust="0"/>
  </p:normalViewPr>
  <p:slideViewPr>
    <p:cSldViewPr snapToGrid="0">
      <p:cViewPr varScale="1">
        <p:scale>
          <a:sx n="45" d="100"/>
          <a:sy n="45" d="100"/>
        </p:scale>
        <p:origin x="18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595EC-E78B-4100-97DB-BD4E69E1CCE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D9954-412D-4CF4-8556-6613ADCC3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H0 : b1 = b2 = b3 = 0</a:t>
            </a:r>
          </a:p>
          <a:p>
            <a:r>
              <a:rPr lang="en-US" dirty="0" smtClean="0"/>
              <a:t>H1 :</a:t>
            </a:r>
            <a:r>
              <a:rPr lang="en-US" baseline="0" dirty="0" smtClean="0"/>
              <a:t> </a:t>
            </a:r>
            <a:r>
              <a:rPr lang="en-US" dirty="0" smtClean="0"/>
              <a:t>b1 = b2 = b3 =!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Residu</a:t>
            </a:r>
            <a:r>
              <a:rPr lang="en-US" dirty="0" smtClean="0"/>
              <a:t>/error</a:t>
            </a:r>
            <a:r>
              <a:rPr lang="en-US" baseline="0" dirty="0" smtClean="0"/>
              <a:t> = y actual – </a:t>
            </a:r>
            <a:r>
              <a:rPr lang="en-US" baseline="0" dirty="0" err="1" smtClean="0"/>
              <a:t>ypred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Residu</a:t>
            </a:r>
            <a:r>
              <a:rPr lang="en-US" baseline="0" dirty="0" smtClean="0"/>
              <a:t> --</a:t>
            </a:r>
            <a:r>
              <a:rPr lang="en-US" baseline="0" dirty="0" smtClean="0">
                <a:sym typeface="Wingdings" panose="05000000000000000000" pitchFamily="2" charset="2"/>
              </a:rPr>
              <a:t> sample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Error - </a:t>
            </a:r>
            <a:r>
              <a:rPr lang="en-US" baseline="0" dirty="0" err="1" smtClean="0">
                <a:sym typeface="Wingdings" panose="05000000000000000000" pitchFamily="2" charset="2"/>
              </a:rPr>
              <a:t>populasi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9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OLS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estimasi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linear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99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Residu</a:t>
            </a:r>
            <a:r>
              <a:rPr lang="en-US" dirty="0" smtClean="0"/>
              <a:t> </a:t>
            </a:r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2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mengguji</a:t>
            </a:r>
            <a:r>
              <a:rPr lang="en-US" baseline="0" dirty="0" smtClean="0"/>
              <a:t> residual analysis: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distribusi</a:t>
            </a:r>
            <a:r>
              <a:rPr lang="en-US" baseline="0" dirty="0" smtClean="0"/>
              <a:t> normal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plot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distribusi</a:t>
            </a:r>
            <a:r>
              <a:rPr lang="en-US" baseline="0" dirty="0" smtClean="0"/>
              <a:t> normal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qqplot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Asumsi</a:t>
            </a:r>
            <a:r>
              <a:rPr lang="en-US" baseline="0" dirty="0" smtClean="0"/>
              <a:t> Gauss </a:t>
            </a:r>
            <a:r>
              <a:rPr lang="en-US" baseline="0" dirty="0" err="1" smtClean="0"/>
              <a:t>smirnovv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diterima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diterima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Nilai</a:t>
            </a:r>
            <a:r>
              <a:rPr lang="en-US" dirty="0" smtClean="0"/>
              <a:t> error </a:t>
            </a:r>
            <a:r>
              <a:rPr lang="en-US" dirty="0" err="1" smtClean="0"/>
              <a:t>dipengaruhi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error </a:t>
            </a:r>
            <a:r>
              <a:rPr lang="en-US" baseline="0" dirty="0" err="1" smtClean="0"/>
              <a:t>lainnya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0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Intinya</a:t>
            </a:r>
            <a:r>
              <a:rPr lang="en-US" dirty="0" smtClean="0"/>
              <a:t> </a:t>
            </a:r>
            <a:r>
              <a:rPr lang="en-US" dirty="0" err="1" smtClean="0"/>
              <a:t>modelnya</a:t>
            </a:r>
            <a:r>
              <a:rPr lang="en-US" dirty="0" smtClean="0"/>
              <a:t> </a:t>
            </a:r>
            <a:r>
              <a:rPr lang="en-US" dirty="0" err="1" smtClean="0"/>
              <a:t>jelek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konsisten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Multicolline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adanya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hubungan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independen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harusnya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terpengaruh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lainnya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Satu</a:t>
            </a:r>
            <a:r>
              <a:rPr lang="en-US" dirty="0" smtClean="0"/>
              <a:t> variable di hold,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/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turun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Memprediksi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koefisien</a:t>
            </a:r>
            <a:r>
              <a:rPr lang="en-US" baseline="0" dirty="0" smtClean="0"/>
              <a:t> lama </a:t>
            </a:r>
            <a:r>
              <a:rPr lang="en-US" baseline="0" dirty="0" err="1" smtClean="0"/>
              <a:t>bekerja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umur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Koefisien</a:t>
            </a:r>
            <a:r>
              <a:rPr lang="en-US" baseline="0" dirty="0" smtClean="0"/>
              <a:t> lama </a:t>
            </a:r>
            <a:r>
              <a:rPr lang="en-US" baseline="0" dirty="0" err="1" smtClean="0"/>
              <a:t>bekerja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multicollinear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soalnya</a:t>
            </a:r>
            <a:r>
              <a:rPr lang="en-US" baseline="0" dirty="0" smtClean="0"/>
              <a:t> lama </a:t>
            </a:r>
            <a:r>
              <a:rPr lang="en-US" baseline="0" dirty="0" err="1" smtClean="0"/>
              <a:t>bekerja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umurpun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naik</a:t>
            </a:r>
            <a:r>
              <a:rPr lang="en-US" baseline="0" dirty="0" smtClean="0"/>
              <a:t>. (</a:t>
            </a:r>
            <a:r>
              <a:rPr lang="en-US" baseline="0" dirty="0" err="1" smtClean="0"/>
              <a:t>terlihat</a:t>
            </a:r>
            <a:r>
              <a:rPr lang="en-US" baseline="0" dirty="0" smtClean="0"/>
              <a:t> di OLS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pvalue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Cek</a:t>
            </a:r>
            <a:r>
              <a:rPr lang="en-US" dirty="0" smtClean="0"/>
              <a:t> </a:t>
            </a:r>
            <a:r>
              <a:rPr lang="en-US" dirty="0" err="1" smtClean="0"/>
              <a:t>multicol</a:t>
            </a:r>
            <a:r>
              <a:rPr lang="en-US" dirty="0" smtClean="0"/>
              <a:t> </a:t>
            </a:r>
            <a:r>
              <a:rPr lang="en-US" dirty="0" err="1" smtClean="0"/>
              <a:t>pake</a:t>
            </a:r>
            <a:r>
              <a:rPr lang="en-US" dirty="0" smtClean="0"/>
              <a:t> VIF : Variance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Inflaction</a:t>
            </a:r>
            <a:r>
              <a:rPr lang="en-US" baseline="0" dirty="0" smtClean="0"/>
              <a:t> Factor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Kuat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10, </a:t>
            </a:r>
            <a:r>
              <a:rPr lang="en-US" dirty="0" err="1" smtClean="0"/>
              <a:t>nilai</a:t>
            </a:r>
            <a:r>
              <a:rPr lang="en-US" dirty="0" smtClean="0"/>
              <a:t> 4-10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multicol</a:t>
            </a:r>
            <a:r>
              <a:rPr lang="en-US" dirty="0" smtClean="0"/>
              <a:t>, </a:t>
            </a:r>
            <a:r>
              <a:rPr lang="en-US" dirty="0" err="1" smtClean="0"/>
              <a:t>dibawah</a:t>
            </a:r>
            <a:r>
              <a:rPr lang="en-US" dirty="0" smtClean="0"/>
              <a:t> 4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multicol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30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Bahaya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Ragam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parameter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stabil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artiin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Ciri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Pvalue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ttest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padahal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artiin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kalo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kasusnya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hubungan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variable, </a:t>
            </a:r>
            <a:r>
              <a:rPr lang="en-US" baseline="0" dirty="0" err="1" smtClean="0"/>
              <a:t>multicollinearity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8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 regression has no parameters,</a:t>
            </a:r>
          </a:p>
          <a:p>
            <a:r>
              <a:rPr lang="en-US" dirty="0" smtClean="0"/>
              <a:t>which is a benefit, but it also has no way to control 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5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Karakteristik</a:t>
            </a:r>
            <a:r>
              <a:rPr lang="en-US" dirty="0" smtClean="0"/>
              <a:t> </a:t>
            </a:r>
            <a:r>
              <a:rPr lang="en-US" dirty="0" err="1" smtClean="0"/>
              <a:t>multicol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r2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sekali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(marginal) </a:t>
            </a:r>
            <a:r>
              <a:rPr lang="en-US" baseline="0" dirty="0" err="1" smtClean="0"/>
              <a:t>Ftest</a:t>
            </a:r>
            <a:r>
              <a:rPr lang="en-US" baseline="0" dirty="0" smtClean="0"/>
              <a:t> reject h0, </a:t>
            </a:r>
            <a:r>
              <a:rPr lang="en-US" baseline="0" dirty="0" err="1" smtClean="0"/>
              <a:t>berarti</a:t>
            </a:r>
            <a:r>
              <a:rPr lang="en-US" baseline="0" dirty="0" smtClean="0"/>
              <a:t> b1=! b2=!b3 =! 0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(partial) </a:t>
            </a:r>
            <a:r>
              <a:rPr lang="en-US" baseline="0" dirty="0" err="1" smtClean="0"/>
              <a:t>Ttest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h0 </a:t>
            </a:r>
            <a:r>
              <a:rPr lang="en-US" baseline="0" dirty="0" err="1" smtClean="0"/>
              <a:t>direject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semuanya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diterima</a:t>
            </a:r>
            <a:r>
              <a:rPr lang="en-US" baseline="0" dirty="0" smtClean="0"/>
              <a:t> b1 </a:t>
            </a:r>
            <a:r>
              <a:rPr lang="en-US" baseline="0" dirty="0" err="1" smtClean="0"/>
              <a:t>menerima</a:t>
            </a:r>
            <a:r>
              <a:rPr lang="en-US" baseline="0" dirty="0" smtClean="0"/>
              <a:t> h0, b2 </a:t>
            </a:r>
            <a:r>
              <a:rPr lang="en-US" baseline="0" dirty="0" err="1" smtClean="0"/>
              <a:t>menerima</a:t>
            </a:r>
            <a:r>
              <a:rPr lang="en-US" baseline="0" dirty="0" smtClean="0"/>
              <a:t> h0, </a:t>
            </a:r>
            <a:r>
              <a:rPr lang="en-US" baseline="0" dirty="0" err="1" smtClean="0"/>
              <a:t>dll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Ada </a:t>
            </a:r>
            <a:r>
              <a:rPr lang="en-US" baseline="0" dirty="0" err="1" smtClean="0"/>
              <a:t>pasangan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independen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korelasinya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kuat</a:t>
            </a:r>
            <a:r>
              <a:rPr lang="en-US" baseline="0" dirty="0" smtClean="0"/>
              <a:t> disbanding </a:t>
            </a:r>
            <a:r>
              <a:rPr lang="en-US" baseline="0" dirty="0" err="1" smtClean="0"/>
              <a:t>pasangan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dependen-independen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zscore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62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multicol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melihan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VIF: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VIF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10, </a:t>
            </a:r>
            <a:r>
              <a:rPr lang="en-US" baseline="0" dirty="0" err="1" smtClean="0"/>
              <a:t>mulicol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4-10,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diterima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multicol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9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dirty="0" smtClean="0"/>
              <a:t> ML, variable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kategorikal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diproses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data numerical.</a:t>
            </a:r>
          </a:p>
          <a:p>
            <a:r>
              <a:rPr lang="en-US" baseline="0" dirty="0" err="1" smtClean="0"/>
              <a:t>Jadi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kategorikal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diubah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data numerical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dummy </a:t>
            </a:r>
            <a:r>
              <a:rPr lang="en-US" baseline="0" dirty="0" err="1" smtClean="0"/>
              <a:t>variabel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Dummy variable 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6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k </a:t>
            </a:r>
            <a:r>
              <a:rPr lang="en-US" dirty="0" err="1" smtClean="0"/>
              <a:t>kategori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nunique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data (column),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dummy variable k-1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Estimasi</a:t>
            </a:r>
            <a:r>
              <a:rPr lang="en-US" dirty="0" smtClean="0"/>
              <a:t> parameter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didapatkanmeminimalkan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error^2</a:t>
            </a:r>
          </a:p>
          <a:p>
            <a:r>
              <a:rPr lang="en-US" baseline="0" dirty="0" smtClean="0"/>
              <a:t>Error = </a:t>
            </a:r>
            <a:r>
              <a:rPr lang="en-US" baseline="0" dirty="0" err="1" smtClean="0"/>
              <a:t>selisih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antara</a:t>
            </a:r>
            <a:r>
              <a:rPr lang="en-US" baseline="0" dirty="0" smtClean="0"/>
              <a:t> y factual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ypred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Method2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estimasi</a:t>
            </a:r>
            <a:r>
              <a:rPr lang="en-US" baseline="0" dirty="0" smtClean="0"/>
              <a:t> parameter di linear regression: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</a:t>
            </a:r>
            <a:r>
              <a:rPr lang="en-US" baseline="0" dirty="0" smtClean="0"/>
              <a:t> di OLS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B0, </a:t>
            </a:r>
            <a:r>
              <a:rPr lang="en-US" baseline="0" dirty="0" err="1" smtClean="0"/>
              <a:t>Coeff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B1,B2,B3…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8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</a:t>
            </a:r>
            <a:r>
              <a:rPr lang="en-US" baseline="0" dirty="0" err="1" smtClean="0"/>
              <a:t>masukin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observasi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9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ftest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ttest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simple linear regression,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mengukur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apakah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independen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punya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hubungan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kuat</a:t>
            </a:r>
            <a:r>
              <a:rPr lang="en-US" baseline="0" dirty="0" smtClean="0"/>
              <a:t>..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Kalau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ttest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partial, di </a:t>
            </a:r>
            <a:r>
              <a:rPr lang="en-US" baseline="0" dirty="0" err="1" smtClean="0"/>
              <a:t>cek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satu-satu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independen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Kalau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ftest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marginal,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simple linear </a:t>
            </a:r>
            <a:r>
              <a:rPr lang="en-US" baseline="0" dirty="0" err="1" smtClean="0"/>
              <a:t>jadinya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aja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syarat</a:t>
            </a:r>
            <a:r>
              <a:rPr lang="en-US" baseline="0" dirty="0" smtClean="0"/>
              <a:t>: error </a:t>
            </a:r>
            <a:r>
              <a:rPr lang="en-US" baseline="0" dirty="0" err="1" smtClean="0"/>
              <a:t>terdistribusi</a:t>
            </a:r>
            <a:r>
              <a:rPr lang="en-US" baseline="0" dirty="0" smtClean="0"/>
              <a:t> normal)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hipotesisnya</a:t>
            </a:r>
            <a:r>
              <a:rPr lang="en-US" baseline="0" dirty="0" smtClean="0"/>
              <a:t> h0: b1 = 0, h1: b1=/ 0</a:t>
            </a:r>
          </a:p>
          <a:p>
            <a:endParaRPr lang="en-US" dirty="0" smtClean="0"/>
          </a:p>
          <a:p>
            <a:r>
              <a:rPr lang="en-US" dirty="0" err="1" smtClean="0"/>
              <a:t>Jadi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pythonnya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OLS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58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Residu</a:t>
            </a:r>
            <a:r>
              <a:rPr lang="en-US" baseline="0" dirty="0" smtClean="0"/>
              <a:t> = y actual – </a:t>
            </a:r>
            <a:r>
              <a:rPr lang="en-US" baseline="0" dirty="0" err="1" smtClean="0"/>
              <a:t>ypred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Regression model performance</a:t>
            </a:r>
          </a:p>
          <a:p>
            <a:r>
              <a:rPr lang="en-US" baseline="0" dirty="0" err="1" smtClean="0"/>
              <a:t>Mse</a:t>
            </a:r>
            <a:r>
              <a:rPr lang="en-US" baseline="0" dirty="0" smtClean="0"/>
              <a:t> = variance error</a:t>
            </a:r>
          </a:p>
          <a:p>
            <a:r>
              <a:rPr lang="en-US" baseline="0" dirty="0" err="1" smtClean="0"/>
              <a:t>Rmse</a:t>
            </a:r>
            <a:r>
              <a:rPr lang="en-US" baseline="0" dirty="0" smtClean="0"/>
              <a:t> = standard </a:t>
            </a:r>
            <a:r>
              <a:rPr lang="en-US" baseline="0" dirty="0" err="1" smtClean="0"/>
              <a:t>deviasi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errornya</a:t>
            </a:r>
            <a:endParaRPr lang="en-US" baseline="0" dirty="0" smtClean="0"/>
          </a:p>
          <a:p>
            <a:r>
              <a:rPr lang="en-US" baseline="0" dirty="0" smtClean="0"/>
              <a:t>R2 = </a:t>
            </a:r>
            <a:r>
              <a:rPr lang="en-US" baseline="0" dirty="0" err="1" smtClean="0"/>
              <a:t>koefisien</a:t>
            </a:r>
            <a:r>
              <a:rPr lang="en-US" baseline="0" dirty="0" smtClean="0"/>
              <a:t> determination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persentase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dijelaskan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dibuat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range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rmse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rsquare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1, </a:t>
            </a:r>
            <a:r>
              <a:rPr lang="en-US" dirty="0" err="1" smtClean="0"/>
              <a:t>semaki</a:t>
            </a:r>
            <a:r>
              <a:rPr lang="en-US" baseline="0" dirty="0" err="1" smtClean="0"/>
              <a:t>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mempresentasikan</a:t>
            </a:r>
            <a:r>
              <a:rPr lang="en-US" baseline="0" dirty="0" smtClean="0"/>
              <a:t>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D9954-412D-4CF4-8556-6613ADCC3C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7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8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0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0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2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6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AC933-5A43-4D16-9713-355AD967351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BFC27-105B-4FF2-ADE0-326F31CF6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98302"/>
            <a:ext cx="11208882" cy="64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3" y="430305"/>
            <a:ext cx="11615994" cy="59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0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2" y="430306"/>
            <a:ext cx="11677116" cy="5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443713"/>
            <a:ext cx="11600328" cy="59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1" y="457200"/>
            <a:ext cx="1155979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" y="349624"/>
            <a:ext cx="11853664" cy="61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5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4" y="403411"/>
            <a:ext cx="11745652" cy="60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8" y="-1"/>
            <a:ext cx="1181320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259677"/>
            <a:ext cx="11062446" cy="63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98001"/>
            <a:ext cx="11170024" cy="64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8" y="268941"/>
            <a:ext cx="11052644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94" y="510988"/>
            <a:ext cx="11561412" cy="58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4" y="-1"/>
            <a:ext cx="1190783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3" y="215152"/>
            <a:ext cx="11118174" cy="64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6" y="651840"/>
            <a:ext cx="11658504" cy="57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0" y="215152"/>
            <a:ext cx="11204820" cy="64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2" y="537882"/>
            <a:ext cx="11798436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1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4" y="564775"/>
            <a:ext cx="11571792" cy="57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69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39" y="215153"/>
            <a:ext cx="11090922" cy="64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24" y="242047"/>
            <a:ext cx="11130552" cy="63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2" y="215152"/>
            <a:ext cx="11308876" cy="64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6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3" y="215153"/>
            <a:ext cx="11200734" cy="64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93379"/>
            <a:ext cx="11331388" cy="64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55" y="242047"/>
            <a:ext cx="11052290" cy="63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5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2" y="266938"/>
            <a:ext cx="11008656" cy="63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0" y="242047"/>
            <a:ext cx="10991100" cy="63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7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65" y="268940"/>
            <a:ext cx="11095670" cy="63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7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11" y="349623"/>
            <a:ext cx="10652978" cy="61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85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4" y="242046"/>
            <a:ext cx="11009472" cy="63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04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6" y="274619"/>
            <a:ext cx="10954868" cy="63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4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9" y="824080"/>
            <a:ext cx="11371862" cy="54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5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139525"/>
            <a:ext cx="11492752" cy="65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9" y="105627"/>
            <a:ext cx="11438962" cy="66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1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188259"/>
            <a:ext cx="11666668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85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31791"/>
            <a:ext cx="11438964" cy="65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7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7" y="166203"/>
            <a:ext cx="11331386" cy="65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5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6" y="-1"/>
            <a:ext cx="1198022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2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5" y="205138"/>
            <a:ext cx="11223810" cy="64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6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59301"/>
            <a:ext cx="11600330" cy="67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6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9" y="824080"/>
            <a:ext cx="11371862" cy="5442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7795" y="2079293"/>
            <a:ext cx="9144000" cy="2387600"/>
          </a:xfrm>
          <a:solidFill>
            <a:schemeClr val="bg1"/>
          </a:solidFill>
        </p:spPr>
        <p:txBody>
          <a:bodyPr/>
          <a:lstStyle/>
          <a:p>
            <a:r>
              <a:rPr lang="en-US" b="1" dirty="0" smtClean="0"/>
              <a:t>RESIDUAL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7712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0" y="457200"/>
            <a:ext cx="1183848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2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9" y="189540"/>
            <a:ext cx="11170022" cy="64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9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7" y="-1"/>
            <a:ext cx="1186774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5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4" y="-1"/>
            <a:ext cx="1194041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4" y="0"/>
            <a:ext cx="11962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1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252537"/>
            <a:ext cx="7553325" cy="435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9" y="0"/>
            <a:ext cx="11971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4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0" y="0"/>
            <a:ext cx="11956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8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" y="376517"/>
            <a:ext cx="12072908" cy="61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77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4" y="-1"/>
            <a:ext cx="1199773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9" y="-1"/>
            <a:ext cx="118267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3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2189"/>
            <a:ext cx="11277600" cy="65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7" y="457200"/>
            <a:ext cx="119322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6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84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6" y="484093"/>
            <a:ext cx="11764788" cy="58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85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0" y="-1"/>
            <a:ext cx="119752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1" y="0"/>
            <a:ext cx="1200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07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4" y="-1"/>
            <a:ext cx="1196023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58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5" y="188259"/>
            <a:ext cx="11258050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9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1" y="457199"/>
            <a:ext cx="11608398" cy="59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8" y="188259"/>
            <a:ext cx="11238644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6" y="403412"/>
            <a:ext cx="11857728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44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573</Words>
  <Application>Microsoft Office PowerPoint</Application>
  <PresentationFormat>Widescreen</PresentationFormat>
  <Paragraphs>95</Paragraphs>
  <Slides>61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RESIDUAL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Faradina</dc:creator>
  <cp:lastModifiedBy>Sarah Faradina</cp:lastModifiedBy>
  <cp:revision>48</cp:revision>
  <dcterms:created xsi:type="dcterms:W3CDTF">2021-01-25T16:23:34Z</dcterms:created>
  <dcterms:modified xsi:type="dcterms:W3CDTF">2021-02-05T09:26:47Z</dcterms:modified>
</cp:coreProperties>
</file>